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  <p:embeddedFont>
      <p:font typeface="Geis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2745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CSS: Cascading Style Sheets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2713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 lenguaje que transforma la estructura HTML en experiencias visuales atractivas y funcionales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009"/>
            <a:ext cx="938748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Errores comunes y cómo evitarlos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08753"/>
            <a:ext cx="6407944" cy="1616393"/>
          </a:xfrm>
          <a:prstGeom prst="roundRect">
            <a:avLst>
              <a:gd name="adj" fmla="val 9051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408753"/>
            <a:ext cx="121920" cy="16163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66604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!important abusivo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170634"/>
            <a:ext cx="580191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Evita depender de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!important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Mejora especificidad y estructura de CSS en su lugar.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408753"/>
            <a:ext cx="6408063" cy="1616393"/>
          </a:xfrm>
          <a:prstGeom prst="roundRect">
            <a:avLst>
              <a:gd name="adj" fmla="val 9051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67" y="2408753"/>
            <a:ext cx="121920" cy="16163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266604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Estilos en línea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170634"/>
            <a:ext cx="58020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Limita CSS en línea a casos muy específicos (emails, componentes dinámicos). Prioriza archivos externos.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251960"/>
            <a:ext cx="6407944" cy="1608773"/>
          </a:xfrm>
          <a:prstGeom prst="roundRect">
            <a:avLst>
              <a:gd name="adj" fmla="val 909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251960"/>
            <a:ext cx="121920" cy="160877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4509254"/>
            <a:ext cx="327433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Estilos muy específicos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5013841"/>
            <a:ext cx="580191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Evita selectores IDs y exceso de anidamiento. Prioriza clases reutilizables y modularidad.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251960"/>
            <a:ext cx="6408063" cy="1608773"/>
          </a:xfrm>
          <a:prstGeom prst="roundRect">
            <a:avLst>
              <a:gd name="adj" fmla="val 909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7" y="4251960"/>
            <a:ext cx="121920" cy="16087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450925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 usar reset CSS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5013841"/>
            <a:ext cx="58020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Implementa Normalize.css o CSS reset básico para consistencia entre navegadores.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93790" y="6115883"/>
            <a:ext cx="13042821" cy="895707"/>
          </a:xfrm>
          <a:prstGeom prst="roundRect">
            <a:avLst>
              <a:gd name="adj" fmla="val 10636"/>
            </a:avLst>
          </a:prstGeom>
          <a:solidFill>
            <a:srgbClr val="00194D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421874"/>
            <a:ext cx="283488" cy="2268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30906" y="6399371"/>
            <a:ext cx="1207889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Consejo: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Usa herramientas como CSSLint o integración con ESLint para detectar problemas automáticamente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0317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¿Qué es CSS?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07594"/>
            <a:ext cx="3664744" cy="3164086"/>
          </a:xfrm>
          <a:prstGeom prst="roundRect">
            <a:avLst>
              <a:gd name="adj" fmla="val 301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64" y="1957268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630" y="2144435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43464" y="2864525"/>
            <a:ext cx="3165396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Hoja de Estilos en Cascada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43464" y="3737610"/>
            <a:ext cx="316539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CSS (Cascading Style Sheets) define la presentación visual de documentos HTML y XML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4685348" y="1707594"/>
            <a:ext cx="3664863" cy="3164086"/>
          </a:xfrm>
          <a:prstGeom prst="roundRect">
            <a:avLst>
              <a:gd name="adj" fmla="val 3011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022" y="1957268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2188" y="2144435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35022" y="286452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Diseño controlado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4935022" y="3369112"/>
            <a:ext cx="31655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Controla colores, fuentes, espaciado, posicionamiento y animaciones para crear interfaces atractivas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793790" y="5098494"/>
            <a:ext cx="7556421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464" y="5348168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0630" y="5535335"/>
            <a:ext cx="306110" cy="30611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43464" y="6255425"/>
            <a:ext cx="356199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Separa forma y contenido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1043464" y="6760012"/>
            <a:ext cx="705707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Promueve la separación del contenido estructural (HTML) de su presentación visual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991"/>
            <a:ext cx="612731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¿Cómo funciona CSS?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34082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HTML + CSS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803213"/>
            <a:ext cx="350150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HTML proporciona la estructura y contenido del documento. CSS aplica estilos a esos elementos estructurales.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86482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 navegador interpreta ambos y renderiza la página final con estilos aplicados.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134082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Conceptos clave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42721" y="3803213"/>
            <a:ext cx="3501509" cy="2516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Cascada: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Resuelve conflictos de estilos mediante orden de precedencia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Herencia: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Los elementos hijo heredan propiedades del padre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Especificidad: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Determina qué regla CSS tiene prioridad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814388"/>
            <a:ext cx="7656909" cy="1380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1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Evolución de CSS: del origen al presente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82504" y="2493764"/>
            <a:ext cx="22860" cy="4921448"/>
          </a:xfrm>
          <a:prstGeom prst="roundRect">
            <a:avLst>
              <a:gd name="adj" fmla="val 390359"/>
            </a:avLst>
          </a:prstGeom>
          <a:solidFill>
            <a:srgbClr val="002A80"/>
          </a:solidFill>
          <a:ln/>
        </p:spPr>
      </p:sp>
      <p:sp>
        <p:nvSpPr>
          <p:cNvPr id="5" name="Shape 2"/>
          <p:cNvSpPr/>
          <p:nvPr/>
        </p:nvSpPr>
        <p:spPr>
          <a:xfrm>
            <a:off x="1198662" y="2721293"/>
            <a:ext cx="637342" cy="22860"/>
          </a:xfrm>
          <a:prstGeom prst="roundRect">
            <a:avLst>
              <a:gd name="adj" fmla="val 390359"/>
            </a:avLst>
          </a:prstGeom>
          <a:solidFill>
            <a:srgbClr val="002A80"/>
          </a:solidFill>
          <a:ln/>
        </p:spPr>
      </p:sp>
      <p:sp>
        <p:nvSpPr>
          <p:cNvPr id="6" name="Shape 3"/>
          <p:cNvSpPr/>
          <p:nvPr/>
        </p:nvSpPr>
        <p:spPr>
          <a:xfrm>
            <a:off x="743486" y="2493764"/>
            <a:ext cx="478036" cy="478036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23139" y="2525613"/>
            <a:ext cx="318611" cy="414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044898" y="2560082"/>
            <a:ext cx="265580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1996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44898" y="3024664"/>
            <a:ext cx="6355556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Primera especificación oficial de CSS1 publicada por W3C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98662" y="3917513"/>
            <a:ext cx="637342" cy="22860"/>
          </a:xfrm>
          <a:prstGeom prst="roundRect">
            <a:avLst>
              <a:gd name="adj" fmla="val 390359"/>
            </a:avLst>
          </a:prstGeom>
          <a:solidFill>
            <a:srgbClr val="002A80"/>
          </a:solidFill>
          <a:ln/>
        </p:spPr>
      </p:sp>
      <p:sp>
        <p:nvSpPr>
          <p:cNvPr id="11" name="Shape 8"/>
          <p:cNvSpPr/>
          <p:nvPr/>
        </p:nvSpPr>
        <p:spPr>
          <a:xfrm>
            <a:off x="743486" y="3689985"/>
            <a:ext cx="478036" cy="478036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3139" y="3721834"/>
            <a:ext cx="318611" cy="414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044898" y="3756303"/>
            <a:ext cx="265580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1998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44898" y="4220885"/>
            <a:ext cx="6355556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CSS2 introduce posicionamiento absoluto y relativo, z-index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98662" y="5113734"/>
            <a:ext cx="637342" cy="22860"/>
          </a:xfrm>
          <a:prstGeom prst="roundRect">
            <a:avLst>
              <a:gd name="adj" fmla="val 390359"/>
            </a:avLst>
          </a:prstGeom>
          <a:solidFill>
            <a:srgbClr val="002A80"/>
          </a:solidFill>
          <a:ln/>
        </p:spPr>
      </p:sp>
      <p:sp>
        <p:nvSpPr>
          <p:cNvPr id="16" name="Shape 13"/>
          <p:cNvSpPr/>
          <p:nvPr/>
        </p:nvSpPr>
        <p:spPr>
          <a:xfrm>
            <a:off x="743486" y="4886206"/>
            <a:ext cx="478036" cy="478036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3139" y="4918055"/>
            <a:ext cx="318611" cy="414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044898" y="4952524"/>
            <a:ext cx="265580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2011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44898" y="5417106"/>
            <a:ext cx="6355556" cy="534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CSS3 se divide en módulos independientes para desarrollo paralelo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198662" y="6577251"/>
            <a:ext cx="637342" cy="22860"/>
          </a:xfrm>
          <a:prstGeom prst="roundRect">
            <a:avLst>
              <a:gd name="adj" fmla="val 390359"/>
            </a:avLst>
          </a:prstGeom>
          <a:solidFill>
            <a:srgbClr val="002A80"/>
          </a:solidFill>
          <a:ln/>
        </p:spPr>
      </p:sp>
      <p:sp>
        <p:nvSpPr>
          <p:cNvPr id="21" name="Shape 18"/>
          <p:cNvSpPr/>
          <p:nvPr/>
        </p:nvSpPr>
        <p:spPr>
          <a:xfrm>
            <a:off x="743486" y="6349722"/>
            <a:ext cx="478036" cy="478036"/>
          </a:xfrm>
          <a:prstGeom prst="roundRect">
            <a:avLst>
              <a:gd name="adj" fmla="val 186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23139" y="6381571"/>
            <a:ext cx="318611" cy="414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044898" y="6416040"/>
            <a:ext cx="265580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Hoy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44898" y="6880622"/>
            <a:ext cx="6355556" cy="534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Módulos modernos: Flexbox, Grid, Custom Properties, Animaciones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4440"/>
            <a:ext cx="591073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¿Para qué sirve CSS?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2518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891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Diseño Visual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3701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 interfaces atractivas con colores, tipografía, espaciado y efectos visuales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42518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3891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Diseño Responsive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893701"/>
            <a:ext cx="637972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Adapta la presentación a diferentes tamaños de pantalla y dispositivos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3692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00857"/>
            <a:ext cx="337923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Separación de Concerns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405443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Distancia contenido (HTML) de presentación (CSS), facilitando mantenimiento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36927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0085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Interactividad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405443"/>
            <a:ext cx="637972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Agrega transiciones y animaciones que mejoran experiencia de usuario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0566"/>
            <a:ext cx="6263997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Formas de aplicar CSS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97844"/>
            <a:ext cx="7556421" cy="1752481"/>
          </a:xfrm>
          <a:prstGeom prst="roundRect">
            <a:avLst>
              <a:gd name="adj" fmla="val 543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270" y="1828324"/>
            <a:ext cx="907256" cy="1691521"/>
          </a:xfrm>
          <a:prstGeom prst="roundRect">
            <a:avLst>
              <a:gd name="adj" fmla="val 6469"/>
            </a:avLst>
          </a:prstGeom>
          <a:solidFill>
            <a:srgbClr val="101620"/>
          </a:solidFill>
          <a:ln/>
        </p:spPr>
      </p:sp>
      <p:sp>
        <p:nvSpPr>
          <p:cNvPr id="6" name="Text 3"/>
          <p:cNvSpPr/>
          <p:nvPr/>
        </p:nvSpPr>
        <p:spPr>
          <a:xfrm>
            <a:off x="1096328" y="2452926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958340" y="205513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CSS en línea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58340" y="2559725"/>
            <a:ext cx="613457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Atributo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dentro de etiquetas HTML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958340" y="2998232"/>
            <a:ext cx="613457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Rápido pero no recomendado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3777139"/>
            <a:ext cx="7556421" cy="1752481"/>
          </a:xfrm>
          <a:prstGeom prst="roundRect">
            <a:avLst>
              <a:gd name="adj" fmla="val 543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24270" y="3807619"/>
            <a:ext cx="907256" cy="1691521"/>
          </a:xfrm>
          <a:prstGeom prst="roundRect">
            <a:avLst>
              <a:gd name="adj" fmla="val 6469"/>
            </a:avLst>
          </a:prstGeom>
          <a:solidFill>
            <a:srgbClr val="101620"/>
          </a:solidFill>
          <a:ln/>
        </p:spPr>
      </p:sp>
      <p:sp>
        <p:nvSpPr>
          <p:cNvPr id="12" name="Text 9"/>
          <p:cNvSpPr/>
          <p:nvPr/>
        </p:nvSpPr>
        <p:spPr>
          <a:xfrm>
            <a:off x="1096328" y="4432221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958340" y="403443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CSS interno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958340" y="4539020"/>
            <a:ext cx="613457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Bloque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&lt;style&gt;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 el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958340" y="4977527"/>
            <a:ext cx="613457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Una página específica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756434"/>
            <a:ext cx="7556421" cy="1752481"/>
          </a:xfrm>
          <a:prstGeom prst="roundRect">
            <a:avLst>
              <a:gd name="adj" fmla="val 543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002A80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824270" y="5786914"/>
            <a:ext cx="907256" cy="1691521"/>
          </a:xfrm>
          <a:prstGeom prst="roundRect">
            <a:avLst>
              <a:gd name="adj" fmla="val 6469"/>
            </a:avLst>
          </a:prstGeom>
          <a:solidFill>
            <a:srgbClr val="101620"/>
          </a:solidFill>
          <a:ln/>
        </p:spPr>
      </p:sp>
      <p:sp>
        <p:nvSpPr>
          <p:cNvPr id="18" name="Text 15"/>
          <p:cNvSpPr/>
          <p:nvPr/>
        </p:nvSpPr>
        <p:spPr>
          <a:xfrm>
            <a:off x="1096328" y="6411516"/>
            <a:ext cx="340162" cy="442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958340" y="6013728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CSS externo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958340" y="6518315"/>
            <a:ext cx="613457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Archivo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.css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vinculado con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&lt;link&gt;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958340" y="6956822"/>
            <a:ext cx="613457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Mejor práctica general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7228"/>
            <a:ext cx="1019651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Selectores y propiedades esenciales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41320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Selectores básicos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638788"/>
            <a:ext cx="6244709" cy="2698433"/>
          </a:xfrm>
          <a:prstGeom prst="roundRect">
            <a:avLst>
              <a:gd name="adj" fmla="val 3530"/>
            </a:avLst>
          </a:prstGeom>
          <a:solidFill>
            <a:srgbClr val="1D232D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638788"/>
            <a:ext cx="6267331" cy="2698433"/>
          </a:xfrm>
          <a:prstGeom prst="roundRect">
            <a:avLst>
              <a:gd name="adj" fmla="val 1261"/>
            </a:avLst>
          </a:prstGeom>
          <a:solidFill>
            <a:srgbClr val="1D232D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808809"/>
            <a:ext cx="5813703" cy="2358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/* Por etiqueta */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 { color: blue; }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/* Por clase */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.card { margin: 1rem; }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/* Por ID */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#header { padding: 2rem; }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941320"/>
            <a:ext cx="3683675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Propiedades comunes</a:t>
            </a:r>
            <a:endParaRPr lang="en-US" sz="2650" dirty="0"/>
          </a:p>
        </p:txBody>
      </p:sp>
      <p:sp>
        <p:nvSpPr>
          <p:cNvPr id="8" name="Shape 6"/>
          <p:cNvSpPr/>
          <p:nvPr/>
        </p:nvSpPr>
        <p:spPr>
          <a:xfrm>
            <a:off x="7599521" y="3638788"/>
            <a:ext cx="6244709" cy="2108835"/>
          </a:xfrm>
          <a:prstGeom prst="roundRect">
            <a:avLst>
              <a:gd name="adj" fmla="val 4518"/>
            </a:avLst>
          </a:prstGeom>
          <a:solidFill>
            <a:srgbClr val="1D232D"/>
          </a:solidFill>
          <a:ln/>
        </p:spPr>
      </p:sp>
      <p:sp>
        <p:nvSpPr>
          <p:cNvPr id="9" name="Shape 7"/>
          <p:cNvSpPr/>
          <p:nvPr/>
        </p:nvSpPr>
        <p:spPr>
          <a:xfrm>
            <a:off x="7588210" y="3638788"/>
            <a:ext cx="6267331" cy="2108835"/>
          </a:xfrm>
          <a:prstGeom prst="roundRect">
            <a:avLst>
              <a:gd name="adj" fmla="val 1613"/>
            </a:avLst>
          </a:prstGeom>
          <a:solidFill>
            <a:srgbClr val="1D232D"/>
          </a:solidFill>
          <a:ln/>
        </p:spPr>
      </p:sp>
      <p:sp>
        <p:nvSpPr>
          <p:cNvPr id="10" name="Text 8"/>
          <p:cNvSpPr/>
          <p:nvPr/>
        </p:nvSpPr>
        <p:spPr>
          <a:xfrm>
            <a:off x="7815024" y="3808809"/>
            <a:ext cx="5813703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background(-color, -image)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font-size, font-family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margin, padding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border(-radius, -color)</a:t>
            </a:r>
            <a:endParaRPr lang="en-US" sz="17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display (block, flex, grid)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5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3274219"/>
            <a:ext cx="7496651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Ejemplo práctico paso a paso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115" y="4436269"/>
            <a:ext cx="261497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HTML Base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732115" y="4993124"/>
            <a:ext cx="6327934" cy="1358979"/>
          </a:xfrm>
          <a:prstGeom prst="roundRect">
            <a:avLst>
              <a:gd name="adj" fmla="val 6465"/>
            </a:avLst>
          </a:prstGeom>
          <a:solidFill>
            <a:srgbClr val="1D232D"/>
          </a:solidFill>
          <a:ln/>
        </p:spPr>
      </p:sp>
      <p:sp>
        <p:nvSpPr>
          <p:cNvPr id="6" name="Shape 3"/>
          <p:cNvSpPr/>
          <p:nvPr/>
        </p:nvSpPr>
        <p:spPr>
          <a:xfrm>
            <a:off x="721757" y="4993124"/>
            <a:ext cx="6348651" cy="1358979"/>
          </a:xfrm>
          <a:prstGeom prst="roundRect">
            <a:avLst>
              <a:gd name="adj" fmla="val 2309"/>
            </a:avLst>
          </a:prstGeom>
          <a:solidFill>
            <a:srgbClr val="1D232D"/>
          </a:solidFill>
          <a:ln/>
        </p:spPr>
      </p:sp>
      <p:sp>
        <p:nvSpPr>
          <p:cNvPr id="7" name="Text 4"/>
          <p:cNvSpPr/>
          <p:nvPr/>
        </p:nvSpPr>
        <p:spPr>
          <a:xfrm>
            <a:off x="930950" y="5149929"/>
            <a:ext cx="5930265" cy="1045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&lt;article class="card"&gt;</a:t>
            </a:r>
            <a:endParaRPr lang="en-US" sz="16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&lt;h2&gt;Título&lt;/h2&gt;</a:t>
            </a:r>
            <a:endParaRPr lang="en-US" sz="16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&lt;p&gt;Contenido del artículo&lt;/p&gt;</a:t>
            </a:r>
            <a:endParaRPr lang="en-US" sz="16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&lt;/article&gt;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7971" y="4436269"/>
            <a:ext cx="261497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CSS Aplicado</a:t>
            </a:r>
            <a:endParaRPr lang="en-US" sz="2050" dirty="0"/>
          </a:p>
        </p:txBody>
      </p:sp>
      <p:sp>
        <p:nvSpPr>
          <p:cNvPr id="9" name="Shape 6"/>
          <p:cNvSpPr/>
          <p:nvPr/>
        </p:nvSpPr>
        <p:spPr>
          <a:xfrm>
            <a:off x="7577971" y="4993124"/>
            <a:ext cx="6327934" cy="1881664"/>
          </a:xfrm>
          <a:prstGeom prst="roundRect">
            <a:avLst>
              <a:gd name="adj" fmla="val 4670"/>
            </a:avLst>
          </a:prstGeom>
          <a:solidFill>
            <a:srgbClr val="1D232D"/>
          </a:solidFill>
          <a:ln/>
        </p:spPr>
      </p:sp>
      <p:sp>
        <p:nvSpPr>
          <p:cNvPr id="10" name="Shape 7"/>
          <p:cNvSpPr/>
          <p:nvPr/>
        </p:nvSpPr>
        <p:spPr>
          <a:xfrm>
            <a:off x="7567612" y="4993124"/>
            <a:ext cx="6348651" cy="1881664"/>
          </a:xfrm>
          <a:prstGeom prst="roundRect">
            <a:avLst>
              <a:gd name="adj" fmla="val 1668"/>
            </a:avLst>
          </a:prstGeom>
          <a:solidFill>
            <a:srgbClr val="1D232D"/>
          </a:solidFill>
          <a:ln/>
        </p:spPr>
      </p:sp>
      <p:sp>
        <p:nvSpPr>
          <p:cNvPr id="11" name="Text 8"/>
          <p:cNvSpPr/>
          <p:nvPr/>
        </p:nvSpPr>
        <p:spPr>
          <a:xfrm>
            <a:off x="7776805" y="5149929"/>
            <a:ext cx="5930265" cy="1568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.card {</a:t>
            </a:r>
            <a:endParaRPr lang="en-US" sz="16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background: #6296ff;</a:t>
            </a:r>
            <a:endParaRPr lang="en-US" sz="16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padding: 1rem;</a:t>
            </a:r>
            <a:endParaRPr lang="en-US" sz="16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border-radius: 8px;</a:t>
            </a:r>
            <a:endParaRPr lang="en-US" sz="16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margin: 1rem 0;</a:t>
            </a:r>
            <a:endParaRPr lang="en-US" sz="1600" dirty="0"/>
          </a:p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2115" y="7308890"/>
            <a:ext cx="1316616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 resultado es un card estilizado con fondo azul, esquinas redondeadas y espaciado coherente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9384"/>
            <a:ext cx="6960751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Buenas prácticas de CSS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866662"/>
            <a:ext cx="3664744" cy="3299817"/>
          </a:xfrm>
          <a:prstGeom prst="roundRect">
            <a:avLst>
              <a:gd name="adj" fmla="val 288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2116336"/>
            <a:ext cx="3165396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Organización del código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2989421"/>
            <a:ext cx="3165396" cy="1927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Usa archivos CSS externos separados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Comenta secciones importantes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Mantén consistencia en formato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1866662"/>
            <a:ext cx="3664863" cy="3299817"/>
          </a:xfrm>
          <a:prstGeom prst="roundRect">
            <a:avLst>
              <a:gd name="adj" fmla="val 288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022" y="2116336"/>
            <a:ext cx="3165515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Selectores semánticos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022" y="2989421"/>
            <a:ext cx="3165515" cy="1927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Evita exceso de IDs (son específicos)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Usa clases para reutilizar estilos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Sigue metodologías como BEM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93293"/>
            <a:ext cx="7556421" cy="2046923"/>
          </a:xfrm>
          <a:prstGeom prst="roundRect">
            <a:avLst>
              <a:gd name="adj" fmla="val 465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642967"/>
            <a:ext cx="304478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Arquitectura moderna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6147554"/>
            <a:ext cx="7057073" cy="1042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Preprocesadores (Sass, Less)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Variables CSS para temas</a:t>
            </a:r>
            <a:endParaRPr lang="en-US" sz="17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Modularización con CSS Custom Properties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2026-02-15T02:14:54Z</dcterms:created>
  <dcterms:modified xsi:type="dcterms:W3CDTF">2026-02-15T02:14:54Z</dcterms:modified>
</cp:coreProperties>
</file>